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1"/>
  </p:notesMasterIdLst>
  <p:sldIdLst>
    <p:sldId id="3052" r:id="rId2"/>
    <p:sldId id="2983" r:id="rId3"/>
    <p:sldId id="3055" r:id="rId4"/>
    <p:sldId id="3054" r:id="rId5"/>
    <p:sldId id="3053" r:id="rId6"/>
    <p:sldId id="2972" r:id="rId7"/>
    <p:sldId id="3056" r:id="rId8"/>
    <p:sldId id="259" r:id="rId9"/>
    <p:sldId id="2985" r:id="rId10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B2"/>
    <a:srgbClr val="00B5D4"/>
    <a:srgbClr val="00AA99"/>
    <a:srgbClr val="174566"/>
    <a:srgbClr val="292F51"/>
    <a:srgbClr val="2F2F2F"/>
    <a:srgbClr val="425183"/>
    <a:srgbClr val="2D3841"/>
    <a:srgbClr val="00FFC4"/>
    <a:srgbClr val="D4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/>
    <p:restoredTop sz="94286"/>
  </p:normalViewPr>
  <p:slideViewPr>
    <p:cSldViewPr>
      <p:cViewPr varScale="1">
        <p:scale>
          <a:sx n="90" d="100"/>
          <a:sy n="90" d="100"/>
        </p:scale>
        <p:origin x="145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37685-6727-034D-A65C-5CFE57AFA7E7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D5006-08A0-F247-88B6-339E8A43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60D2C-FC14-8E45-8BBF-6D803D04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48702" y="3591340"/>
            <a:ext cx="5935751" cy="1196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DAA01-E9D5-6642-902C-34D1ED0867B1}"/>
              </a:ext>
            </a:extLst>
          </p:cNvPr>
          <p:cNvSpPr txBox="1"/>
          <p:nvPr userDrawn="1"/>
        </p:nvSpPr>
        <p:spPr>
          <a:xfrm>
            <a:off x="13570227" y="87861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F4173-06D2-AD4A-9D3F-870FEFD14411}"/>
              </a:ext>
            </a:extLst>
          </p:cNvPr>
          <p:cNvSpPr txBox="1"/>
          <p:nvPr userDrawn="1"/>
        </p:nvSpPr>
        <p:spPr>
          <a:xfrm>
            <a:off x="13994295" y="8501640"/>
            <a:ext cx="21998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kern="1200" dirty="0">
                <a:solidFill>
                  <a:srgbClr val="77C25D"/>
                </a:solidFill>
                <a:latin typeface="+mn-lt"/>
              </a:rPr>
              <a:t>tech</a:t>
            </a:r>
            <a:r>
              <a:rPr lang="en-IN" sz="2133" dirty="0">
                <a:solidFill>
                  <a:srgbClr val="4ABEEB"/>
                </a:solidFill>
                <a:latin typeface="+mn-lt"/>
              </a:rPr>
              <a:t>scalable</a:t>
            </a:r>
            <a:r>
              <a:rPr lang="en-IN" sz="2133" kern="1200" dirty="0">
                <a:solidFill>
                  <a:srgbClr val="77C25D"/>
                </a:solidFill>
                <a:latin typeface="+mn-lt"/>
                <a:ea typeface="+mn-ea"/>
                <a:cs typeface="+mn-cs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813997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81A5-EA9E-6642-B151-1964664D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6256000" cy="10667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803A-B3F3-B444-A2D5-F75BF6BA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65388-5AB1-F94F-9334-B5EDFA78043F}"/>
              </a:ext>
            </a:extLst>
          </p:cNvPr>
          <p:cNvSpPr txBox="1"/>
          <p:nvPr userDrawn="1"/>
        </p:nvSpPr>
        <p:spPr>
          <a:xfrm>
            <a:off x="13994295" y="8501640"/>
            <a:ext cx="21998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kern="1200" dirty="0">
                <a:solidFill>
                  <a:srgbClr val="77C25D"/>
                </a:solidFill>
                <a:latin typeface="+mn-lt"/>
              </a:rPr>
              <a:t>tech</a:t>
            </a:r>
            <a:r>
              <a:rPr lang="en-IN" sz="2133" dirty="0">
                <a:solidFill>
                  <a:srgbClr val="4ABEEB"/>
                </a:solidFill>
                <a:latin typeface="+mn-lt"/>
              </a:rPr>
              <a:t>scalable</a:t>
            </a:r>
            <a:r>
              <a:rPr lang="en-IN" sz="2133" kern="1200" dirty="0">
                <a:solidFill>
                  <a:srgbClr val="77C25D"/>
                </a:solidFill>
                <a:latin typeface="+mn-lt"/>
                <a:ea typeface="+mn-ea"/>
                <a:cs typeface="+mn-cs"/>
              </a:rPr>
              <a:t>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C2A20-C850-954E-86B9-D0C247612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76611" y="8305167"/>
            <a:ext cx="644187" cy="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DAA01-E9D5-6642-902C-34D1ED0867B1}"/>
              </a:ext>
            </a:extLst>
          </p:cNvPr>
          <p:cNvSpPr txBox="1"/>
          <p:nvPr userDrawn="1"/>
        </p:nvSpPr>
        <p:spPr>
          <a:xfrm>
            <a:off x="13570227" y="87861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F4173-06D2-AD4A-9D3F-870FEFD14411}"/>
              </a:ext>
            </a:extLst>
          </p:cNvPr>
          <p:cNvSpPr txBox="1"/>
          <p:nvPr userDrawn="1"/>
        </p:nvSpPr>
        <p:spPr>
          <a:xfrm>
            <a:off x="13994295" y="8501640"/>
            <a:ext cx="21998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kern="1200" dirty="0">
                <a:solidFill>
                  <a:srgbClr val="77C25D"/>
                </a:solidFill>
                <a:latin typeface="+mn-lt"/>
              </a:rPr>
              <a:t>tech</a:t>
            </a:r>
            <a:r>
              <a:rPr lang="en-IN" sz="2133" dirty="0">
                <a:solidFill>
                  <a:srgbClr val="4ABEEB"/>
                </a:solidFill>
                <a:latin typeface="+mn-lt"/>
              </a:rPr>
              <a:t>scalable</a:t>
            </a:r>
            <a:r>
              <a:rPr lang="en-IN" sz="2133" kern="1200" dirty="0">
                <a:solidFill>
                  <a:srgbClr val="77C25D"/>
                </a:solidFill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6469C9-A9CD-DF4F-9AD5-249DC3ECDC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48993" y="3020249"/>
            <a:ext cx="9806516" cy="2247900"/>
          </a:xfrm>
        </p:spPr>
        <p:txBody>
          <a:bodyPr/>
          <a:lstStyle>
            <a:lvl1pPr marL="0" indent="0" algn="ctr">
              <a:buNone/>
              <a:defRPr sz="4800">
                <a:solidFill>
                  <a:srgbClr val="00CEAF"/>
                </a:solidFill>
                <a:latin typeface="Copperplate Gothic Bold" panose="020E0705020206020404" pitchFamily="34" charset="77"/>
              </a:defRPr>
            </a:lvl1pPr>
          </a:lstStyle>
          <a:p>
            <a:pPr lvl="0"/>
            <a:r>
              <a:rPr lang="en-GB" dirty="0"/>
              <a:t>	</a:t>
            </a:r>
          </a:p>
          <a:p>
            <a:pPr lvl="0"/>
            <a:r>
              <a:rPr lang="en-GB" dirty="0"/>
              <a:t>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237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0AB1-5BD2-3E4E-ADA5-97771935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609" y="3399368"/>
            <a:ext cx="13817600" cy="117263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8C204-7A0D-894E-A421-F4BF5D036B2B}"/>
              </a:ext>
            </a:extLst>
          </p:cNvPr>
          <p:cNvSpPr txBox="1"/>
          <p:nvPr userDrawn="1"/>
        </p:nvSpPr>
        <p:spPr>
          <a:xfrm>
            <a:off x="13994295" y="8501640"/>
            <a:ext cx="21998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kern="1200" dirty="0">
                <a:solidFill>
                  <a:srgbClr val="77C25D"/>
                </a:solidFill>
                <a:latin typeface="+mn-lt"/>
              </a:rPr>
              <a:t>tech</a:t>
            </a:r>
            <a:r>
              <a:rPr lang="en-IN" sz="2133" dirty="0">
                <a:solidFill>
                  <a:srgbClr val="4ABEEB"/>
                </a:solidFill>
                <a:latin typeface="+mn-lt"/>
              </a:rPr>
              <a:t>scalable</a:t>
            </a:r>
            <a:r>
              <a:rPr lang="en-IN" sz="2133" kern="1200" dirty="0">
                <a:solidFill>
                  <a:srgbClr val="77C25D"/>
                </a:solidFill>
                <a:latin typeface="+mn-lt"/>
                <a:ea typeface="+mn-ea"/>
                <a:cs typeface="+mn-cs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23936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DAA01-E9D5-6642-902C-34D1ED0867B1}"/>
              </a:ext>
            </a:extLst>
          </p:cNvPr>
          <p:cNvSpPr txBox="1"/>
          <p:nvPr userDrawn="1"/>
        </p:nvSpPr>
        <p:spPr>
          <a:xfrm>
            <a:off x="13570227" y="87861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F4173-06D2-AD4A-9D3F-870FEFD14411}"/>
              </a:ext>
            </a:extLst>
          </p:cNvPr>
          <p:cNvSpPr txBox="1"/>
          <p:nvPr userDrawn="1"/>
        </p:nvSpPr>
        <p:spPr>
          <a:xfrm>
            <a:off x="13994295" y="8501640"/>
            <a:ext cx="21998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kern="1200" dirty="0">
                <a:solidFill>
                  <a:srgbClr val="77C25D"/>
                </a:solidFill>
                <a:latin typeface="+mn-lt"/>
              </a:rPr>
              <a:t>tech</a:t>
            </a:r>
            <a:r>
              <a:rPr lang="en-IN" sz="2133" dirty="0">
                <a:solidFill>
                  <a:srgbClr val="4ABEEB"/>
                </a:solidFill>
                <a:latin typeface="+mn-lt"/>
              </a:rPr>
              <a:t>scalable</a:t>
            </a:r>
            <a:r>
              <a:rPr lang="en-IN" sz="2133" kern="1200" dirty="0">
                <a:solidFill>
                  <a:srgbClr val="77C25D"/>
                </a:solidFill>
                <a:latin typeface="+mn-lt"/>
                <a:ea typeface="+mn-ea"/>
                <a:cs typeface="+mn-cs"/>
              </a:rPr>
              <a:t>.com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47056A-0896-2D44-B8E1-98E18AF0F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569" y="1905000"/>
            <a:ext cx="9442862" cy="46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3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B4187-CE61-8943-8820-C2FB6C06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6256000" cy="1142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68722-1B37-7D46-87FA-BE3AD9BA8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13076"/>
            <a:ext cx="15036800" cy="632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CFB1-8D7E-7940-9914-87904C8EB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69008" y="8558775"/>
            <a:ext cx="2486992" cy="410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867" kern="1200" dirty="0" smtClean="0">
                <a:solidFill>
                  <a:srgbClr val="77C25D"/>
                </a:solidFill>
                <a:latin typeface="American Typewriter" panose="02090604020004020304" pitchFamily="18" charset="77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IN" dirty="0"/>
              <a:t>tech</a:t>
            </a:r>
            <a:r>
              <a:rPr lang="en-IN" dirty="0">
                <a:solidFill>
                  <a:srgbClr val="4ABEEB"/>
                </a:solidFill>
              </a:rPr>
              <a:t>scalable</a:t>
            </a:r>
            <a:r>
              <a:rPr lang="en-IN" dirty="0"/>
              <a:t>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A183C-BCD2-8540-95E4-ED3F0BEF875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376611" y="8305167"/>
            <a:ext cx="644187" cy="7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8" r:id="rId2"/>
    <p:sldLayoutId id="2147483670" r:id="rId3"/>
    <p:sldLayoutId id="2147483671" r:id="rId4"/>
    <p:sldLayoutId id="2147483676" r:id="rId5"/>
  </p:sldLayoutIdLst>
  <p:txStyles>
    <p:titleStyle>
      <a:lvl1pPr algn="ctr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rgbClr val="00CEAF"/>
          </a:solidFill>
          <a:latin typeface="Bookman Old Style" panose="02050604050505020204" pitchFamily="18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linkedin.com/in/mamta-jha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6.png"/><Relationship Id="rId7" Type="http://schemas.openxmlformats.org/officeDocument/2006/relationships/image" Target="../media/image14.tiff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9.tiff"/><Relationship Id="rId16" Type="http://schemas.openxmlformats.org/officeDocument/2006/relationships/image" Target="../media/image23.sv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29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10" Type="http://schemas.openxmlformats.org/officeDocument/2006/relationships/image" Target="../media/image17.svg"/><Relationship Id="rId19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58170185-92BD-8941-AE95-AF61C1666113}"/>
              </a:ext>
            </a:extLst>
          </p:cNvPr>
          <p:cNvSpPr/>
          <p:nvPr/>
        </p:nvSpPr>
        <p:spPr>
          <a:xfrm>
            <a:off x="10378635" y="457200"/>
            <a:ext cx="3181745" cy="2765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467677" indent="-51382"/>
            <a:r>
              <a:rPr lang="en-IN" sz="2000" b="1" spc="-1" dirty="0">
                <a:latin typeface="Book Antiqua" panose="02040602050305030304" pitchFamily="18" charset="0"/>
                <a:ea typeface="DejaVu Sans"/>
              </a:rPr>
              <a:t> SPECIALITIES</a:t>
            </a:r>
            <a:endParaRPr lang="en-IN" sz="2000" spc="-1" dirty="0">
              <a:latin typeface="Book Antiqua" panose="02040602050305030304" pitchFamily="18" charset="0"/>
            </a:endParaRPr>
          </a:p>
        </p:txBody>
      </p:sp>
      <p:sp>
        <p:nvSpPr>
          <p:cNvPr id="10" name="CustomShape 15">
            <a:extLst>
              <a:ext uri="{FF2B5EF4-FFF2-40B4-BE49-F238E27FC236}">
                <a16:creationId xmlns:a16="http://schemas.microsoft.com/office/drawing/2014/main" id="{73800152-8382-B64B-A342-318C3562A930}"/>
              </a:ext>
            </a:extLst>
          </p:cNvPr>
          <p:cNvSpPr/>
          <p:nvPr/>
        </p:nvSpPr>
        <p:spPr>
          <a:xfrm>
            <a:off x="4063372" y="1743425"/>
            <a:ext cx="6076636" cy="2577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155783" indent="-155129">
              <a:buClr>
                <a:srgbClr val="00B0F0"/>
              </a:buClr>
              <a:buSzPct val="45000"/>
              <a:buFont typeface="Wingdings" charset="2"/>
              <a:buChar char=""/>
            </a:pPr>
            <a:r>
              <a:rPr lang="en-IN" sz="2000" spc="-1" dirty="0">
                <a:latin typeface="Book Antiqua" panose="02040602050305030304" pitchFamily="18" charset="0"/>
                <a:ea typeface="DejaVu Sans"/>
              </a:rPr>
              <a:t>Specialist in Cloud and DevOps</a:t>
            </a:r>
          </a:p>
          <a:p>
            <a:pPr marL="155783" indent="-155129">
              <a:buClr>
                <a:srgbClr val="00B0F0"/>
              </a:buClr>
              <a:buSzPct val="45000"/>
              <a:buFont typeface="Wingdings" charset="2"/>
              <a:buChar char=""/>
            </a:pPr>
            <a:endParaRPr lang="en-IN" sz="2000" spc="-1" dirty="0">
              <a:latin typeface="Book Antiqua" panose="02040602050305030304" pitchFamily="18" charset="0"/>
              <a:ea typeface="DejaVu Sans"/>
            </a:endParaRPr>
          </a:p>
          <a:p>
            <a:pPr marL="155783" indent="-155129">
              <a:spcAft>
                <a:spcPts val="910"/>
              </a:spcAft>
              <a:buClr>
                <a:srgbClr val="00B0F0"/>
              </a:buClr>
              <a:buSzPct val="45000"/>
              <a:buFont typeface="Wingdings" charset="2"/>
              <a:buChar char=""/>
            </a:pPr>
            <a:r>
              <a:rPr lang="en-IN" sz="2000" spc="-1" dirty="0">
                <a:latin typeface="Book Antiqua" panose="02040602050305030304" pitchFamily="18" charset="0"/>
              </a:rPr>
              <a:t>Senior Architect with 14+ years of IT experience. </a:t>
            </a:r>
          </a:p>
          <a:p>
            <a:pPr marL="155783" indent="-155129">
              <a:spcAft>
                <a:spcPts val="910"/>
              </a:spcAft>
              <a:buClr>
                <a:srgbClr val="00B0F0"/>
              </a:buClr>
              <a:buSzPct val="45000"/>
              <a:buFont typeface="Wingdings" charset="2"/>
              <a:buChar char=""/>
            </a:pPr>
            <a:r>
              <a:rPr lang="en-IN" sz="2000" spc="-1" dirty="0">
                <a:latin typeface="Book Antiqua" panose="02040602050305030304" pitchFamily="18" charset="0"/>
              </a:rPr>
              <a:t>Solution Architect with 8+ years of hands-on experience supporting, automating, and optimizing mission critical deployments in several cloud platforms, leveraging configuration management, CI/CD, and DevOps processes.</a:t>
            </a:r>
          </a:p>
        </p:txBody>
      </p:sp>
      <p:sp>
        <p:nvSpPr>
          <p:cNvPr id="11" name="CustomShape 17">
            <a:extLst>
              <a:ext uri="{FF2B5EF4-FFF2-40B4-BE49-F238E27FC236}">
                <a16:creationId xmlns:a16="http://schemas.microsoft.com/office/drawing/2014/main" id="{487992C6-1FFD-F64E-9A6E-3C68E6BA54BE}"/>
              </a:ext>
            </a:extLst>
          </p:cNvPr>
          <p:cNvSpPr/>
          <p:nvPr/>
        </p:nvSpPr>
        <p:spPr>
          <a:xfrm>
            <a:off x="710909" y="10595781"/>
            <a:ext cx="2635855" cy="376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818" tIns="40909" rIns="81818" bIns="40909">
            <a:spAutoFit/>
          </a:bodyPr>
          <a:lstStyle/>
          <a:p>
            <a:pPr>
              <a:lnSpc>
                <a:spcPct val="100000"/>
              </a:lnSpc>
            </a:pPr>
            <a:r>
              <a:rPr lang="en-IN" sz="955" spc="-1" dirty="0">
                <a:latin typeface="Book Antiqua" panose="02040602050305030304" pitchFamily="18" charset="0"/>
                <a:ea typeface="DejaVu Sans"/>
              </a:rPr>
              <a:t>Learn more about Mamta Jha:</a:t>
            </a:r>
          </a:p>
          <a:p>
            <a:pPr>
              <a:lnSpc>
                <a:spcPct val="100000"/>
              </a:lnSpc>
            </a:pPr>
            <a:r>
              <a:rPr lang="en-IN" sz="955" dirty="0">
                <a:latin typeface="Book Antiqua" panose="020406020503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https://www.linkedin.com/in/mamta-jha/</a:t>
            </a:r>
            <a:endParaRPr lang="en-IN" sz="955" spc="-1" dirty="0">
              <a:latin typeface="Book Antiqua" panose="02040602050305030304" pitchFamily="18" charset="0"/>
            </a:endParaRPr>
          </a:p>
        </p:txBody>
      </p:sp>
      <p:sp>
        <p:nvSpPr>
          <p:cNvPr id="12" name="CustomShape 27">
            <a:extLst>
              <a:ext uri="{FF2B5EF4-FFF2-40B4-BE49-F238E27FC236}">
                <a16:creationId xmlns:a16="http://schemas.microsoft.com/office/drawing/2014/main" id="{41A8392A-1805-E640-B9B5-F9B44F36A3FC}"/>
              </a:ext>
            </a:extLst>
          </p:cNvPr>
          <p:cNvSpPr/>
          <p:nvPr/>
        </p:nvSpPr>
        <p:spPr>
          <a:xfrm>
            <a:off x="10347291" y="1012825"/>
            <a:ext cx="5705509" cy="71558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132874" indent="-132220">
              <a:spcAft>
                <a:spcPts val="546"/>
              </a:spcAft>
              <a:buClr>
                <a:srgbClr val="00B0F0"/>
              </a:buClr>
              <a:buSzPct val="120000"/>
              <a:buFont typeface="Wingdings" charset="2"/>
              <a:buChar char=""/>
            </a:pPr>
            <a:r>
              <a:rPr lang="en-IN" sz="2000" spc="-1" dirty="0">
                <a:latin typeface="Book Antiqua" panose="02040602050305030304" pitchFamily="18" charset="0"/>
              </a:rPr>
              <a:t> Designed, rolled out, and managed 5,000+ hosts with Ansible and Chef. Implemented a Continuous Delivery pipeline with Docker, Jenkins and GitHub and AWS AMI’s, whenever a new GitHub branch gets started, Jenkins, the Continuous Integration server, automatically attempts to build a new Docker container from it, The Docker container leverages Linux containers and has the AMI baked in. </a:t>
            </a:r>
          </a:p>
          <a:p>
            <a:pPr marL="654">
              <a:spcAft>
                <a:spcPts val="546"/>
              </a:spcAft>
              <a:buClr>
                <a:srgbClr val="00B0F0"/>
              </a:buClr>
              <a:buSzPct val="120000"/>
            </a:pPr>
            <a:endParaRPr lang="en-IN" sz="2000" spc="-1" dirty="0">
              <a:latin typeface="Book Antiqua" panose="02040602050305030304" pitchFamily="18" charset="0"/>
            </a:endParaRPr>
          </a:p>
          <a:p>
            <a:pPr marL="132874" indent="-132220">
              <a:spcAft>
                <a:spcPts val="546"/>
              </a:spcAft>
              <a:buClr>
                <a:srgbClr val="00B0F0"/>
              </a:buClr>
              <a:buSzPct val="120000"/>
              <a:buFont typeface="Wingdings" charset="2"/>
              <a:buChar char=""/>
            </a:pPr>
            <a:r>
              <a:rPr lang="en-IN" sz="2000" spc="-1" dirty="0">
                <a:latin typeface="Book Antiqua" panose="02040602050305030304" pitchFamily="18" charset="0"/>
              </a:rPr>
              <a:t> Experienced in deploying and managing cluster of containers using various Orchestration tools in on-prem (OpenShift/Kubernetes/Docker Swarm) and cloud (ECS/EKS/AKS/GKE). </a:t>
            </a:r>
          </a:p>
          <a:p>
            <a:pPr marL="654">
              <a:spcAft>
                <a:spcPts val="546"/>
              </a:spcAft>
              <a:buClr>
                <a:srgbClr val="00B0F0"/>
              </a:buClr>
              <a:buSzPct val="120000"/>
            </a:pPr>
            <a:endParaRPr lang="en-IN" sz="2000" spc="-1" dirty="0">
              <a:latin typeface="Book Antiqua" panose="02040602050305030304" pitchFamily="18" charset="0"/>
            </a:endParaRPr>
          </a:p>
          <a:p>
            <a:pPr marL="132874" indent="-132220">
              <a:spcAft>
                <a:spcPts val="546"/>
              </a:spcAft>
              <a:buClr>
                <a:srgbClr val="00B0F0"/>
              </a:buClr>
              <a:buSzPct val="120000"/>
              <a:buFont typeface="Wingdings" charset="2"/>
              <a:buChar char=""/>
            </a:pPr>
            <a:r>
              <a:rPr lang="en-IN" sz="2000" spc="-1" dirty="0">
                <a:latin typeface="Book Antiqua" panose="02040602050305030304" pitchFamily="18" charset="0"/>
              </a:rPr>
              <a:t> Designed large &amp; complex applications for various clients.</a:t>
            </a:r>
          </a:p>
          <a:p>
            <a:pPr marL="132874" indent="-132220">
              <a:spcAft>
                <a:spcPts val="546"/>
              </a:spcAft>
              <a:buClr>
                <a:srgbClr val="00B0F0"/>
              </a:buClr>
              <a:buSzPct val="120000"/>
              <a:buFont typeface="Wingdings" charset="2"/>
              <a:buChar char=""/>
            </a:pPr>
            <a:endParaRPr lang="en-IN" sz="2000" spc="-1" dirty="0">
              <a:latin typeface="Book Antiqua" panose="02040602050305030304" pitchFamily="18" charset="0"/>
            </a:endParaRPr>
          </a:p>
          <a:p>
            <a:pPr marL="132874" indent="-132220">
              <a:spcAft>
                <a:spcPts val="546"/>
              </a:spcAft>
              <a:buClr>
                <a:srgbClr val="00B0F0"/>
              </a:buClr>
              <a:buSzPct val="120000"/>
              <a:buFont typeface="Wingdings" charset="2"/>
              <a:buChar char=""/>
            </a:pPr>
            <a:r>
              <a:rPr lang="en-IN" sz="2000" spc="-1" dirty="0">
                <a:latin typeface="Book Antiqua" panose="02040602050305030304" pitchFamily="18" charset="0"/>
              </a:rPr>
              <a:t>Passionate about Automating Configuration Management with Ansible/Chef and setting up Kubernetes or OpenShift cluster either on On-Prem / Cloud. </a:t>
            </a:r>
          </a:p>
        </p:txBody>
      </p:sp>
      <p:sp>
        <p:nvSpPr>
          <p:cNvPr id="13" name="CustomShape 29">
            <a:extLst>
              <a:ext uri="{FF2B5EF4-FFF2-40B4-BE49-F238E27FC236}">
                <a16:creationId xmlns:a16="http://schemas.microsoft.com/office/drawing/2014/main" id="{A68451B9-5531-3C47-91D3-2100CB75BE11}"/>
              </a:ext>
            </a:extLst>
          </p:cNvPr>
          <p:cNvSpPr/>
          <p:nvPr/>
        </p:nvSpPr>
        <p:spPr>
          <a:xfrm>
            <a:off x="778608" y="4464004"/>
            <a:ext cx="2127273" cy="3174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818" tIns="40909" rIns="81818" bIns="40909">
            <a:noAutofit/>
          </a:bodyPr>
          <a:lstStyle/>
          <a:p>
            <a:pPr algn="ctr">
              <a:lnSpc>
                <a:spcPct val="90000"/>
              </a:lnSpc>
              <a:spcBef>
                <a:spcPts val="773"/>
              </a:spcBef>
            </a:pPr>
            <a:r>
              <a:rPr lang="en-IN" sz="2400" b="1" spc="-1" dirty="0">
                <a:latin typeface="Book Antiqua" panose="02040602050305030304" pitchFamily="18" charset="0"/>
              </a:rPr>
              <a:t>Mamta</a:t>
            </a:r>
            <a:r>
              <a:rPr lang="en-IN" sz="2000" b="1" spc="-1" dirty="0">
                <a:latin typeface="Book Antiqua" panose="02040602050305030304" pitchFamily="18" charset="0"/>
              </a:rPr>
              <a:t> Jha</a:t>
            </a:r>
            <a:endParaRPr lang="en-IN" sz="2000" spc="-1" dirty="0">
              <a:latin typeface="Book Antiqua" panose="02040602050305030304" pitchFamily="18" charset="0"/>
            </a:endParaRP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27D93B95-F46E-2640-8879-6B3D4D11873B}"/>
              </a:ext>
            </a:extLst>
          </p:cNvPr>
          <p:cNvSpPr/>
          <p:nvPr/>
        </p:nvSpPr>
        <p:spPr>
          <a:xfrm>
            <a:off x="347942" y="4989050"/>
            <a:ext cx="3181746" cy="10787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2200" spc="-1" dirty="0">
                <a:latin typeface="Book Antiqua" panose="02040602050305030304" pitchFamily="18" charset="0"/>
                <a:ea typeface="DejaVu Sans"/>
              </a:rPr>
              <a:t>Cloud Architect / Author / Co-Founder: </a:t>
            </a:r>
            <a:r>
              <a:rPr lang="en-IN" sz="2200" b="1" spc="-1" dirty="0">
                <a:latin typeface="Book Antiqua" panose="02040602050305030304" pitchFamily="18" charset="0"/>
                <a:ea typeface="DejaVu Sans"/>
              </a:rPr>
              <a:t>TechScalable</a:t>
            </a:r>
            <a:r>
              <a:rPr lang="en-IN" sz="2200" spc="-1" dirty="0">
                <a:latin typeface="Book Antiqua" panose="02040602050305030304" pitchFamily="18" charset="0"/>
                <a:ea typeface="DejaVu Sans"/>
              </a:rPr>
              <a:t> 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4C5C4B-5070-1B46-8F36-0B419D383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5" y="1595955"/>
            <a:ext cx="2767180" cy="27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BAA92-7CE1-4248-9CE3-FD046881B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17599" y="3124200"/>
            <a:ext cx="10869951" cy="2286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Book Antiqua" panose="02040602050305030304" pitchFamily="18" charset="0"/>
              </a:rPr>
              <a:t>Working with Microservices-based Apps </a:t>
            </a:r>
          </a:p>
          <a:p>
            <a:pPr algn="ctr"/>
            <a:r>
              <a:rPr lang="en-US" sz="4000" b="1" dirty="0">
                <a:latin typeface="Book Antiqua" panose="02040602050305030304" pitchFamily="18" charset="0"/>
              </a:rPr>
              <a:t>with </a:t>
            </a:r>
          </a:p>
          <a:p>
            <a:pPr algn="ctr"/>
            <a:r>
              <a:rPr lang="en-US" sz="4000" b="1" dirty="0">
                <a:latin typeface="Book Antiqua" panose="02040602050305030304" pitchFamily="18" charset="0"/>
              </a:rPr>
              <a:t>Azure DevOps and AKS</a:t>
            </a:r>
          </a:p>
          <a:p>
            <a:pPr algn="ctr"/>
            <a:endParaRPr lang="en-US" sz="4000" b="1" dirty="0">
              <a:latin typeface="Book Antiqua" panose="0204060205030503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A2D616-FFE4-D148-A906-5A766924B4B3}"/>
              </a:ext>
            </a:extLst>
          </p:cNvPr>
          <p:cNvGrpSpPr/>
          <p:nvPr/>
        </p:nvGrpSpPr>
        <p:grpSpPr>
          <a:xfrm>
            <a:off x="10996974" y="1842596"/>
            <a:ext cx="2122714" cy="1911350"/>
            <a:chOff x="13233400" y="3311525"/>
            <a:chExt cx="2122714" cy="191135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64036D5-D35D-B847-8EDE-4953514B8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33400" y="3311525"/>
              <a:ext cx="2122714" cy="19113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03CF6A-1983-2B42-9413-B55D87107320}"/>
                </a:ext>
              </a:extLst>
            </p:cNvPr>
            <p:cNvSpPr txBox="1"/>
            <p:nvPr/>
          </p:nvSpPr>
          <p:spPr>
            <a:xfrm>
              <a:off x="13684236" y="3878867"/>
              <a:ext cx="14931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oper Black" panose="0208090404030B020404" pitchFamily="18" charset="77"/>
                </a:rPr>
                <a:t>Azure DevOps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83C15729-496A-1142-B679-93C03D21F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5245" y="4184651"/>
            <a:ext cx="19460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E6D1-B0BB-9240-814D-BD6FC821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4BBAC-45DE-0C4E-B3EA-A447177D4C02}"/>
              </a:ext>
            </a:extLst>
          </p:cNvPr>
          <p:cNvSpPr txBox="1"/>
          <p:nvPr/>
        </p:nvSpPr>
        <p:spPr>
          <a:xfrm>
            <a:off x="2489200" y="2343227"/>
            <a:ext cx="11353800" cy="5447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Setup Azure AKS Cluster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Create a private Azure Container Registry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Azure SQL Server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Azure Repo used for Code Control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Azure Pipeline for Continuous Integration and Build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Azure Pipeline Release to deploy code to AKS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FCD731A-7130-D249-858D-93E8198DC609}"/>
              </a:ext>
            </a:extLst>
          </p:cNvPr>
          <p:cNvSpPr/>
          <p:nvPr/>
        </p:nvSpPr>
        <p:spPr>
          <a:xfrm>
            <a:off x="1803400" y="1918930"/>
            <a:ext cx="12649200" cy="5472470"/>
          </a:xfrm>
          <a:custGeom>
            <a:avLst/>
            <a:gdLst/>
            <a:ahLst/>
            <a:cxnLst/>
            <a:rect l="l" t="t" r="r" b="b"/>
            <a:pathLst>
              <a:path w="13164819" h="1838325">
                <a:moveTo>
                  <a:pt x="0" y="217577"/>
                </a:moveTo>
                <a:lnTo>
                  <a:pt x="5746" y="167689"/>
                </a:lnTo>
                <a:lnTo>
                  <a:pt x="22114" y="121892"/>
                </a:lnTo>
                <a:lnTo>
                  <a:pt x="47799" y="81493"/>
                </a:lnTo>
                <a:lnTo>
                  <a:pt x="81493" y="47799"/>
                </a:lnTo>
                <a:lnTo>
                  <a:pt x="121891" y="22114"/>
                </a:lnTo>
                <a:lnTo>
                  <a:pt x="167688" y="5746"/>
                </a:lnTo>
                <a:lnTo>
                  <a:pt x="217576" y="0"/>
                </a:lnTo>
                <a:lnTo>
                  <a:pt x="12946723" y="0"/>
                </a:lnTo>
                <a:lnTo>
                  <a:pt x="12996611" y="5746"/>
                </a:lnTo>
                <a:lnTo>
                  <a:pt x="13042407" y="22114"/>
                </a:lnTo>
                <a:lnTo>
                  <a:pt x="13082806" y="47799"/>
                </a:lnTo>
                <a:lnTo>
                  <a:pt x="13116500" y="81493"/>
                </a:lnTo>
                <a:lnTo>
                  <a:pt x="13142185" y="121892"/>
                </a:lnTo>
                <a:lnTo>
                  <a:pt x="13158553" y="167689"/>
                </a:lnTo>
                <a:lnTo>
                  <a:pt x="13164300" y="217577"/>
                </a:lnTo>
                <a:lnTo>
                  <a:pt x="13164300" y="1620222"/>
                </a:lnTo>
                <a:lnTo>
                  <a:pt x="13158553" y="1670110"/>
                </a:lnTo>
                <a:lnTo>
                  <a:pt x="13142185" y="1715907"/>
                </a:lnTo>
                <a:lnTo>
                  <a:pt x="13116500" y="1756305"/>
                </a:lnTo>
                <a:lnTo>
                  <a:pt x="13082806" y="1790000"/>
                </a:lnTo>
                <a:lnTo>
                  <a:pt x="13042407" y="1815685"/>
                </a:lnTo>
                <a:lnTo>
                  <a:pt x="12996611" y="1832053"/>
                </a:lnTo>
                <a:lnTo>
                  <a:pt x="12946723" y="1837800"/>
                </a:lnTo>
                <a:lnTo>
                  <a:pt x="217576" y="1837800"/>
                </a:lnTo>
                <a:lnTo>
                  <a:pt x="167688" y="1832053"/>
                </a:lnTo>
                <a:lnTo>
                  <a:pt x="121891" y="1815685"/>
                </a:lnTo>
                <a:lnTo>
                  <a:pt x="81493" y="1790000"/>
                </a:lnTo>
                <a:lnTo>
                  <a:pt x="47799" y="1756305"/>
                </a:lnTo>
                <a:lnTo>
                  <a:pt x="22114" y="1715907"/>
                </a:lnTo>
                <a:lnTo>
                  <a:pt x="5746" y="1670110"/>
                </a:lnTo>
                <a:lnTo>
                  <a:pt x="0" y="1620222"/>
                </a:lnTo>
                <a:lnTo>
                  <a:pt x="0" y="217577"/>
                </a:lnTo>
                <a:close/>
              </a:path>
            </a:pathLst>
          </a:custGeom>
          <a:ln w="9525">
            <a:solidFill>
              <a:srgbClr val="5B9BD5"/>
            </a:solidFill>
          </a:ln>
          <a:effectLst>
            <a:outerShdw blurRad="50800" dist="50800" dir="5400000" algn="ctr" rotWithShape="0">
              <a:srgbClr val="00AA99"/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179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E6D1-B0BB-9240-814D-BD6FC821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Deploying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4BBAC-45DE-0C4E-B3EA-A447177D4C02}"/>
              </a:ext>
            </a:extLst>
          </p:cNvPr>
          <p:cNvSpPr txBox="1"/>
          <p:nvPr/>
        </p:nvSpPr>
        <p:spPr>
          <a:xfrm>
            <a:off x="1193800" y="1375034"/>
            <a:ext cx="14097000" cy="67749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spc="-50" dirty="0">
                <a:solidFill>
                  <a:srgbClr val="3F3F3F"/>
                </a:solidFill>
                <a:latin typeface="Lucida Sans"/>
              </a:rPr>
              <a:t>Deploy Kubernetes to Azure (AKS):</a:t>
            </a:r>
          </a:p>
          <a:p>
            <a:pPr marL="8128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az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aks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create --resource-group &lt;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rg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&gt; --name &lt;unique-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aks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-cluster-name&gt; --enable-addons monitoring --kubernetes-version &lt;version&gt; --generate-ssh-keys --location &lt;region&gt;</a:t>
            </a:r>
          </a:p>
          <a:p>
            <a:pPr marL="3556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spc="-50" dirty="0">
                <a:solidFill>
                  <a:srgbClr val="3F3F3F"/>
                </a:solidFill>
                <a:latin typeface="Lucida Sans"/>
              </a:rPr>
              <a:t>Deploy Azure Container Registry (ACR):</a:t>
            </a:r>
          </a:p>
          <a:p>
            <a:pPr marL="8128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az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acr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create --resource-group 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akshandsonlab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--name &lt;unique-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acr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-name&gt; --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sku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Standard --location &lt;region&gt;</a:t>
            </a:r>
          </a:p>
          <a:p>
            <a:pPr marL="3556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spc="-50" dirty="0">
                <a:solidFill>
                  <a:srgbClr val="3F3F3F"/>
                </a:solidFill>
                <a:latin typeface="Lucida Sans"/>
              </a:rPr>
              <a:t>Grant AKS-generated Service Principal access to ACR:</a:t>
            </a:r>
          </a:p>
          <a:p>
            <a:pPr marL="8128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az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role assignment create --assignee &lt;AKS&gt; --role </a:t>
            </a:r>
            <a:r>
              <a:rPr lang="en-IN" sz="2000" b="1" spc="-50" dirty="0" err="1">
                <a:solidFill>
                  <a:schemeClr val="accent1">
                    <a:lumMod val="50000"/>
                  </a:schemeClr>
                </a:solidFill>
                <a:latin typeface="Lucida Sans"/>
              </a:rPr>
              <a:t>acrpull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–scope &lt;ACR&gt;</a:t>
            </a:r>
          </a:p>
          <a:p>
            <a:pPr marL="3556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spc="-50" dirty="0">
                <a:solidFill>
                  <a:srgbClr val="3F3F3F"/>
                </a:solidFill>
                <a:latin typeface="Lucida Sans"/>
              </a:rPr>
              <a:t>Create Azure SQL server and Database:</a:t>
            </a:r>
          </a:p>
          <a:p>
            <a:pPr marL="8128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az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sql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server create -l &lt;region&gt; -g &lt;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rg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&gt; -n &lt;unique-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sqlserver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-name&gt; -u &lt;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sqladmin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&gt; -p &lt;passwd&gt;</a:t>
            </a:r>
          </a:p>
          <a:p>
            <a:pPr marL="812800" marR="5080" lvl="1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az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sql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db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 create -g &lt;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rg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&gt; -s &lt;unique-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sqlserver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-name&gt; -n &lt;</a:t>
            </a:r>
            <a:r>
              <a:rPr lang="en-IN" sz="2000" b="1" spc="-50" dirty="0" err="1">
                <a:solidFill>
                  <a:srgbClr val="3F3F3F"/>
                </a:solidFill>
                <a:latin typeface="Lucida Sans"/>
              </a:rPr>
              <a:t>dbname</a:t>
            </a:r>
            <a:r>
              <a:rPr lang="en-IN" sz="2000" b="1" spc="-50" dirty="0">
                <a:solidFill>
                  <a:srgbClr val="3F3F3F"/>
                </a:solidFill>
                <a:latin typeface="Lucida Sans"/>
              </a:rPr>
              <a:t>&gt; --service-objective S0</a:t>
            </a:r>
            <a:endParaRPr lang="en-US" sz="2000" b="1" spc="-50" dirty="0">
              <a:solidFill>
                <a:srgbClr val="3F3F3F"/>
              </a:solidFill>
              <a:latin typeface="Lucida San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FCD731A-7130-D249-858D-93E8198DC609}"/>
              </a:ext>
            </a:extLst>
          </p:cNvPr>
          <p:cNvSpPr/>
          <p:nvPr/>
        </p:nvSpPr>
        <p:spPr>
          <a:xfrm>
            <a:off x="584200" y="1295400"/>
            <a:ext cx="15087600" cy="6934200"/>
          </a:xfrm>
          <a:custGeom>
            <a:avLst/>
            <a:gdLst/>
            <a:ahLst/>
            <a:cxnLst/>
            <a:rect l="l" t="t" r="r" b="b"/>
            <a:pathLst>
              <a:path w="13164819" h="1838325">
                <a:moveTo>
                  <a:pt x="0" y="217577"/>
                </a:moveTo>
                <a:lnTo>
                  <a:pt x="5746" y="167689"/>
                </a:lnTo>
                <a:lnTo>
                  <a:pt x="22114" y="121892"/>
                </a:lnTo>
                <a:lnTo>
                  <a:pt x="47799" y="81493"/>
                </a:lnTo>
                <a:lnTo>
                  <a:pt x="81493" y="47799"/>
                </a:lnTo>
                <a:lnTo>
                  <a:pt x="121891" y="22114"/>
                </a:lnTo>
                <a:lnTo>
                  <a:pt x="167688" y="5746"/>
                </a:lnTo>
                <a:lnTo>
                  <a:pt x="217576" y="0"/>
                </a:lnTo>
                <a:lnTo>
                  <a:pt x="12946723" y="0"/>
                </a:lnTo>
                <a:lnTo>
                  <a:pt x="12996611" y="5746"/>
                </a:lnTo>
                <a:lnTo>
                  <a:pt x="13042407" y="22114"/>
                </a:lnTo>
                <a:lnTo>
                  <a:pt x="13082806" y="47799"/>
                </a:lnTo>
                <a:lnTo>
                  <a:pt x="13116500" y="81493"/>
                </a:lnTo>
                <a:lnTo>
                  <a:pt x="13142185" y="121892"/>
                </a:lnTo>
                <a:lnTo>
                  <a:pt x="13158553" y="167689"/>
                </a:lnTo>
                <a:lnTo>
                  <a:pt x="13164300" y="217577"/>
                </a:lnTo>
                <a:lnTo>
                  <a:pt x="13164300" y="1620222"/>
                </a:lnTo>
                <a:lnTo>
                  <a:pt x="13158553" y="1670110"/>
                </a:lnTo>
                <a:lnTo>
                  <a:pt x="13142185" y="1715907"/>
                </a:lnTo>
                <a:lnTo>
                  <a:pt x="13116500" y="1756305"/>
                </a:lnTo>
                <a:lnTo>
                  <a:pt x="13082806" y="1790000"/>
                </a:lnTo>
                <a:lnTo>
                  <a:pt x="13042407" y="1815685"/>
                </a:lnTo>
                <a:lnTo>
                  <a:pt x="12996611" y="1832053"/>
                </a:lnTo>
                <a:lnTo>
                  <a:pt x="12946723" y="1837800"/>
                </a:lnTo>
                <a:lnTo>
                  <a:pt x="217576" y="1837800"/>
                </a:lnTo>
                <a:lnTo>
                  <a:pt x="167688" y="1832053"/>
                </a:lnTo>
                <a:lnTo>
                  <a:pt x="121891" y="1815685"/>
                </a:lnTo>
                <a:lnTo>
                  <a:pt x="81493" y="1790000"/>
                </a:lnTo>
                <a:lnTo>
                  <a:pt x="47799" y="1756305"/>
                </a:lnTo>
                <a:lnTo>
                  <a:pt x="22114" y="1715907"/>
                </a:lnTo>
                <a:lnTo>
                  <a:pt x="5746" y="1670110"/>
                </a:lnTo>
                <a:lnTo>
                  <a:pt x="0" y="1620222"/>
                </a:lnTo>
                <a:lnTo>
                  <a:pt x="0" y="217577"/>
                </a:lnTo>
                <a:close/>
              </a:path>
            </a:pathLst>
          </a:custGeom>
          <a:ln w="9525">
            <a:solidFill>
              <a:srgbClr val="5B9BD5"/>
            </a:solidFill>
          </a:ln>
          <a:effectLst>
            <a:outerShdw blurRad="50800" dist="50800" dir="5400000" algn="ctr" rotWithShape="0">
              <a:srgbClr val="00AA99"/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95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35EC-CCD1-B34A-A034-B5FA88D1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End-to-End 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A3F7B61E-84EF-7945-AC0A-7C495429B971}"/>
              </a:ext>
            </a:extLst>
          </p:cNvPr>
          <p:cNvSpPr/>
          <p:nvPr/>
        </p:nvSpPr>
        <p:spPr>
          <a:xfrm>
            <a:off x="1117600" y="1371600"/>
            <a:ext cx="13944600" cy="6553200"/>
          </a:xfrm>
          <a:custGeom>
            <a:avLst/>
            <a:gdLst/>
            <a:ahLst/>
            <a:cxnLst/>
            <a:rect l="l" t="t" r="r" b="b"/>
            <a:pathLst>
              <a:path w="13164819" h="1838325">
                <a:moveTo>
                  <a:pt x="0" y="217577"/>
                </a:moveTo>
                <a:lnTo>
                  <a:pt x="5746" y="167689"/>
                </a:lnTo>
                <a:lnTo>
                  <a:pt x="22114" y="121892"/>
                </a:lnTo>
                <a:lnTo>
                  <a:pt x="47799" y="81493"/>
                </a:lnTo>
                <a:lnTo>
                  <a:pt x="81493" y="47799"/>
                </a:lnTo>
                <a:lnTo>
                  <a:pt x="121891" y="22114"/>
                </a:lnTo>
                <a:lnTo>
                  <a:pt x="167688" y="5746"/>
                </a:lnTo>
                <a:lnTo>
                  <a:pt x="217576" y="0"/>
                </a:lnTo>
                <a:lnTo>
                  <a:pt x="12946723" y="0"/>
                </a:lnTo>
                <a:lnTo>
                  <a:pt x="12996611" y="5746"/>
                </a:lnTo>
                <a:lnTo>
                  <a:pt x="13042407" y="22114"/>
                </a:lnTo>
                <a:lnTo>
                  <a:pt x="13082806" y="47799"/>
                </a:lnTo>
                <a:lnTo>
                  <a:pt x="13116500" y="81493"/>
                </a:lnTo>
                <a:lnTo>
                  <a:pt x="13142185" y="121892"/>
                </a:lnTo>
                <a:lnTo>
                  <a:pt x="13158553" y="167689"/>
                </a:lnTo>
                <a:lnTo>
                  <a:pt x="13164300" y="217577"/>
                </a:lnTo>
                <a:lnTo>
                  <a:pt x="13164300" y="1620222"/>
                </a:lnTo>
                <a:lnTo>
                  <a:pt x="13158553" y="1670110"/>
                </a:lnTo>
                <a:lnTo>
                  <a:pt x="13142185" y="1715907"/>
                </a:lnTo>
                <a:lnTo>
                  <a:pt x="13116500" y="1756305"/>
                </a:lnTo>
                <a:lnTo>
                  <a:pt x="13082806" y="1790000"/>
                </a:lnTo>
                <a:lnTo>
                  <a:pt x="13042407" y="1815685"/>
                </a:lnTo>
                <a:lnTo>
                  <a:pt x="12996611" y="1832053"/>
                </a:lnTo>
                <a:lnTo>
                  <a:pt x="12946723" y="1837800"/>
                </a:lnTo>
                <a:lnTo>
                  <a:pt x="217576" y="1837800"/>
                </a:lnTo>
                <a:lnTo>
                  <a:pt x="167688" y="1832053"/>
                </a:lnTo>
                <a:lnTo>
                  <a:pt x="121891" y="1815685"/>
                </a:lnTo>
                <a:lnTo>
                  <a:pt x="81493" y="1790000"/>
                </a:lnTo>
                <a:lnTo>
                  <a:pt x="47799" y="1756305"/>
                </a:lnTo>
                <a:lnTo>
                  <a:pt x="22114" y="1715907"/>
                </a:lnTo>
                <a:lnTo>
                  <a:pt x="5746" y="1670110"/>
                </a:lnTo>
                <a:lnTo>
                  <a:pt x="0" y="1620222"/>
                </a:lnTo>
                <a:lnTo>
                  <a:pt x="0" y="217577"/>
                </a:lnTo>
                <a:close/>
              </a:path>
            </a:pathLst>
          </a:custGeom>
          <a:ln w="9525">
            <a:solidFill>
              <a:srgbClr val="5B9BD5"/>
            </a:solidFill>
          </a:ln>
          <a:effectLst>
            <a:outerShdw blurRad="50800" dist="50800" dir="5400000" algn="ctr" rotWithShape="0">
              <a:srgbClr val="00AA99"/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156032-D843-744F-AAB8-A1E8875CAD60}"/>
              </a:ext>
            </a:extLst>
          </p:cNvPr>
          <p:cNvSpPr/>
          <p:nvPr/>
        </p:nvSpPr>
        <p:spPr>
          <a:xfrm>
            <a:off x="11290289" y="1600210"/>
            <a:ext cx="3619511" cy="6172190"/>
          </a:xfrm>
          <a:prstGeom prst="roundRect">
            <a:avLst/>
          </a:prstGeom>
          <a:ln w="444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CAD484-E40C-5D4D-9472-10A66504BB95}"/>
              </a:ext>
            </a:extLst>
          </p:cNvPr>
          <p:cNvSpPr/>
          <p:nvPr/>
        </p:nvSpPr>
        <p:spPr>
          <a:xfrm>
            <a:off x="11810278" y="4012451"/>
            <a:ext cx="2516734" cy="3434644"/>
          </a:xfrm>
          <a:prstGeom prst="roundRect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458BE8-CE74-5449-95CE-ABC75C69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673" y="1674263"/>
            <a:ext cx="1813201" cy="18132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5BD023-7814-3942-B8B2-6BFA0577DC26}"/>
              </a:ext>
            </a:extLst>
          </p:cNvPr>
          <p:cNvGrpSpPr/>
          <p:nvPr/>
        </p:nvGrpSpPr>
        <p:grpSpPr>
          <a:xfrm>
            <a:off x="12939651" y="4612093"/>
            <a:ext cx="1047519" cy="1095305"/>
            <a:chOff x="12838884" y="4731511"/>
            <a:chExt cx="1047519" cy="10953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CCE99D-494D-7847-A353-BAAD81D66BEC}"/>
                </a:ext>
              </a:extLst>
            </p:cNvPr>
            <p:cNvSpPr/>
            <p:nvPr/>
          </p:nvSpPr>
          <p:spPr>
            <a:xfrm>
              <a:off x="12838884" y="4731511"/>
              <a:ext cx="1047519" cy="109530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 descr="Box">
              <a:extLst>
                <a:ext uri="{FF2B5EF4-FFF2-40B4-BE49-F238E27FC236}">
                  <a16:creationId xmlns:a16="http://schemas.microsoft.com/office/drawing/2014/main" id="{848F2C7F-1747-1D46-9628-55D793A0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35549" y="4867168"/>
              <a:ext cx="854185" cy="8541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D7A0E3-E76D-9246-9CBF-633BCC79B25D}"/>
              </a:ext>
            </a:extLst>
          </p:cNvPr>
          <p:cNvGrpSpPr/>
          <p:nvPr/>
        </p:nvGrpSpPr>
        <p:grpSpPr>
          <a:xfrm>
            <a:off x="12939651" y="6073588"/>
            <a:ext cx="1047519" cy="1095305"/>
            <a:chOff x="12838884" y="4731511"/>
            <a:chExt cx="1047519" cy="10953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89425-B245-9A4A-8B6D-9A379C740C07}"/>
                </a:ext>
              </a:extLst>
            </p:cNvPr>
            <p:cNvSpPr/>
            <p:nvPr/>
          </p:nvSpPr>
          <p:spPr>
            <a:xfrm>
              <a:off x="12838884" y="4731511"/>
              <a:ext cx="1047519" cy="109530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Box">
              <a:extLst>
                <a:ext uri="{FF2B5EF4-FFF2-40B4-BE49-F238E27FC236}">
                  <a16:creationId xmlns:a16="http://schemas.microsoft.com/office/drawing/2014/main" id="{425A025B-AE21-744E-8C0C-52285861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67531" y="4868301"/>
              <a:ext cx="854185" cy="85418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6A15BD4-3329-0048-891C-3D3C7825A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429" y="6210378"/>
            <a:ext cx="815865" cy="81586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ACA87-DD25-DB4C-B2AD-CE97A98E23C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1030294" y="6618311"/>
            <a:ext cx="1909357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4E9B358-0EE9-5D46-9A26-0E828F46F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991" y="4196584"/>
            <a:ext cx="2012013" cy="104553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65966DC-CD0E-3043-9C12-A1DFA4C9A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45102" y="4286572"/>
            <a:ext cx="914401" cy="91440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1CCD66-CDD1-F246-8483-B16C812BC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7916" y="2202611"/>
            <a:ext cx="849551" cy="8495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881A2E8-57B4-674F-BB11-53DBACC6D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68878" y="2193492"/>
            <a:ext cx="1077281" cy="994218"/>
          </a:xfrm>
          <a:prstGeom prst="rect">
            <a:avLst/>
          </a:prstGeom>
        </p:spPr>
      </p:pic>
      <p:pic>
        <p:nvPicPr>
          <p:cNvPr id="33" name="Graphic 32" descr="Users">
            <a:extLst>
              <a:ext uri="{FF2B5EF4-FFF2-40B4-BE49-F238E27FC236}">
                <a16:creationId xmlns:a16="http://schemas.microsoft.com/office/drawing/2014/main" id="{F6D41CA2-6A62-044A-BFAA-3E1BCBDCCA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63814" y="6017563"/>
            <a:ext cx="1201494" cy="1201494"/>
          </a:xfrm>
          <a:prstGeom prst="rect">
            <a:avLst/>
          </a:prstGeom>
        </p:spPr>
      </p:pic>
      <p:pic>
        <p:nvPicPr>
          <p:cNvPr id="35" name="Graphic 34" descr="School boy">
            <a:extLst>
              <a:ext uri="{FF2B5EF4-FFF2-40B4-BE49-F238E27FC236}">
                <a16:creationId xmlns:a16="http://schemas.microsoft.com/office/drawing/2014/main" id="{59531FE2-6C4A-D14A-927A-F29D781B26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35654" y="2202611"/>
            <a:ext cx="1056417" cy="1056417"/>
          </a:xfrm>
          <a:prstGeom prst="rect">
            <a:avLst/>
          </a:prstGeom>
        </p:spPr>
      </p:pic>
      <p:pic>
        <p:nvPicPr>
          <p:cNvPr id="39" name="Graphic 38" descr="Document">
            <a:extLst>
              <a:ext uri="{FF2B5EF4-FFF2-40B4-BE49-F238E27FC236}">
                <a16:creationId xmlns:a16="http://schemas.microsoft.com/office/drawing/2014/main" id="{206EDF7C-8ED2-904D-9D48-B871E94E429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82002" y="5397771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48087C-4A85-6441-A214-1C4ADE63D1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21345" y="3487465"/>
            <a:ext cx="1163959" cy="1367259"/>
          </a:xfrm>
          <a:prstGeom prst="rect">
            <a:avLst/>
          </a:prstGeom>
        </p:spPr>
      </p:pic>
      <p:pic>
        <p:nvPicPr>
          <p:cNvPr id="41" name="Graphic 40" descr="School girl">
            <a:extLst>
              <a:ext uri="{FF2B5EF4-FFF2-40B4-BE49-F238E27FC236}">
                <a16:creationId xmlns:a16="http://schemas.microsoft.com/office/drawing/2014/main" id="{6E91E34C-EA61-0141-8502-BA8253F6F9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09730" y="2057400"/>
            <a:ext cx="1056416" cy="1056416"/>
          </a:xfrm>
          <a:prstGeom prst="rect">
            <a:avLst/>
          </a:prstGeom>
        </p:spPr>
      </p:pic>
      <p:pic>
        <p:nvPicPr>
          <p:cNvPr id="42" name="Graphic 41" descr="Document">
            <a:extLst>
              <a:ext uri="{FF2B5EF4-FFF2-40B4-BE49-F238E27FC236}">
                <a16:creationId xmlns:a16="http://schemas.microsoft.com/office/drawing/2014/main" id="{4F246D3A-C31B-BF4C-86E2-7E2B1FDE1F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9951" y="3095718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3EFD4A-BF2E-D941-891C-A6486F0315F8}"/>
              </a:ext>
            </a:extLst>
          </p:cNvPr>
          <p:cNvCxnSpPr>
            <a:cxnSpLocks/>
          </p:cNvCxnSpPr>
          <p:nvPr/>
        </p:nvCxnSpPr>
        <p:spPr>
          <a:xfrm>
            <a:off x="5212713" y="3249908"/>
            <a:ext cx="0" cy="9742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D7330-EFCE-364A-90E0-A18368D6FFE4}"/>
              </a:ext>
            </a:extLst>
          </p:cNvPr>
          <p:cNvCxnSpPr>
            <a:cxnSpLocks/>
          </p:cNvCxnSpPr>
          <p:nvPr/>
        </p:nvCxnSpPr>
        <p:spPr>
          <a:xfrm>
            <a:off x="5842000" y="4743773"/>
            <a:ext cx="143632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3CBCA2-9C36-EC4C-A95A-4B48CC7A33EA}"/>
              </a:ext>
            </a:extLst>
          </p:cNvPr>
          <p:cNvCxnSpPr>
            <a:cxnSpLocks/>
          </p:cNvCxnSpPr>
          <p:nvPr/>
        </p:nvCxnSpPr>
        <p:spPr>
          <a:xfrm flipV="1">
            <a:off x="5722391" y="3095718"/>
            <a:ext cx="1524262" cy="1176084"/>
          </a:xfrm>
          <a:prstGeom prst="straightConnector1">
            <a:avLst/>
          </a:prstGeom>
          <a:ln w="476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775C491-7D18-9849-9E2C-ECF0D228E7D4}"/>
              </a:ext>
            </a:extLst>
          </p:cNvPr>
          <p:cNvCxnSpPr>
            <a:cxnSpLocks/>
          </p:cNvCxnSpPr>
          <p:nvPr/>
        </p:nvCxnSpPr>
        <p:spPr>
          <a:xfrm>
            <a:off x="8333314" y="2514600"/>
            <a:ext cx="4198061" cy="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A47EA96-43D1-A144-84E3-B71B9D772A09}"/>
              </a:ext>
            </a:extLst>
          </p:cNvPr>
          <p:cNvCxnSpPr>
            <a:cxnSpLocks/>
          </p:cNvCxnSpPr>
          <p:nvPr/>
        </p:nvCxnSpPr>
        <p:spPr>
          <a:xfrm>
            <a:off x="8333314" y="2751550"/>
            <a:ext cx="5130094" cy="1362359"/>
          </a:xfrm>
          <a:prstGeom prst="bentConnector3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38DCCFA-C2B9-9148-862D-2612662D7C60}"/>
              </a:ext>
            </a:extLst>
          </p:cNvPr>
          <p:cNvCxnSpPr>
            <a:cxnSpLocks/>
          </p:cNvCxnSpPr>
          <p:nvPr/>
        </p:nvCxnSpPr>
        <p:spPr>
          <a:xfrm flipH="1">
            <a:off x="8262425" y="4495702"/>
            <a:ext cx="5130095" cy="2114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93E0FA7-AF43-AE4D-AB68-A0E71F69C46E}"/>
              </a:ext>
            </a:extLst>
          </p:cNvPr>
          <p:cNvCxnSpPr>
            <a:cxnSpLocks/>
          </p:cNvCxnSpPr>
          <p:nvPr/>
        </p:nvCxnSpPr>
        <p:spPr>
          <a:xfrm flipV="1">
            <a:off x="8519530" y="4479920"/>
            <a:ext cx="5115869" cy="2651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2429E8-52DB-F645-89E2-1E5EDA4C58A7}"/>
              </a:ext>
            </a:extLst>
          </p:cNvPr>
          <p:cNvCxnSpPr>
            <a:cxnSpLocks/>
          </p:cNvCxnSpPr>
          <p:nvPr/>
        </p:nvCxnSpPr>
        <p:spPr>
          <a:xfrm>
            <a:off x="8585200" y="6618310"/>
            <a:ext cx="1471624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5DC2177-C002-D148-8B63-61EECC0D352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129331" y="5745773"/>
            <a:ext cx="927329" cy="195207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135EAC0F-26B8-3F48-9C2D-6284D0EFF45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35164" y="3685661"/>
            <a:ext cx="1998357" cy="453748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8E5D759-EBA0-F143-84F5-57CC2E5B2DAC}"/>
              </a:ext>
            </a:extLst>
          </p:cNvPr>
          <p:cNvCxnSpPr>
            <a:cxnSpLocks/>
          </p:cNvCxnSpPr>
          <p:nvPr/>
        </p:nvCxnSpPr>
        <p:spPr>
          <a:xfrm flipH="1" flipV="1">
            <a:off x="2163862" y="5354656"/>
            <a:ext cx="2515626" cy="43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F3A6AD-B86A-F448-8911-D006F815BD4F}"/>
              </a:ext>
            </a:extLst>
          </p:cNvPr>
          <p:cNvCxnSpPr>
            <a:cxnSpLocks/>
          </p:cNvCxnSpPr>
          <p:nvPr/>
        </p:nvCxnSpPr>
        <p:spPr>
          <a:xfrm>
            <a:off x="5202302" y="5379712"/>
            <a:ext cx="246830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4E42A89-E97D-F947-8531-2F5BB0F915AF}"/>
              </a:ext>
            </a:extLst>
          </p:cNvPr>
          <p:cNvSpPr txBox="1"/>
          <p:nvPr/>
        </p:nvSpPr>
        <p:spPr>
          <a:xfrm>
            <a:off x="4776157" y="5169990"/>
            <a:ext cx="36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F95B4F3-0ADC-F242-A1F1-D79687A51D80}"/>
              </a:ext>
            </a:extLst>
          </p:cNvPr>
          <p:cNvCxnSpPr>
            <a:cxnSpLocks/>
          </p:cNvCxnSpPr>
          <p:nvPr/>
        </p:nvCxnSpPr>
        <p:spPr>
          <a:xfrm flipH="1" flipV="1">
            <a:off x="7534984" y="1936641"/>
            <a:ext cx="2515626" cy="431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D283088-CBF1-F64F-84DD-7910AFCB467F}"/>
              </a:ext>
            </a:extLst>
          </p:cNvPr>
          <p:cNvCxnSpPr>
            <a:cxnSpLocks/>
          </p:cNvCxnSpPr>
          <p:nvPr/>
        </p:nvCxnSpPr>
        <p:spPr>
          <a:xfrm>
            <a:off x="10573424" y="1961697"/>
            <a:ext cx="246830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575CB14-D2CA-1C47-853C-02206137E090}"/>
              </a:ext>
            </a:extLst>
          </p:cNvPr>
          <p:cNvSpPr txBox="1"/>
          <p:nvPr/>
        </p:nvSpPr>
        <p:spPr>
          <a:xfrm>
            <a:off x="10147278" y="1751975"/>
            <a:ext cx="4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</a:t>
            </a:r>
          </a:p>
        </p:txBody>
      </p:sp>
    </p:spTree>
    <p:extLst>
      <p:ext uri="{BB962C8B-B14F-4D97-AF65-F5344CB8AC3E}">
        <p14:creationId xmlns:p14="http://schemas.microsoft.com/office/powerpoint/2010/main" val="136912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93 -0.00712 L 0.1792 -0.08021 " pathEditMode="relative" ptsTypes="AA">
                                      <p:cBhvr>
                                        <p:cTn id="7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9 0.00139 L 0.16611 -0.11615 " pathEditMode="relative" ptsTypes="AA">
                                      <p:cBhvr>
                                        <p:cTn id="9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9 0.02795 L 0.01445 -0.02136 " pathEditMode="relative" ptsTypes="AA">
                                      <p:cBhvr>
                                        <p:cTn id="10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10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9" grpId="0"/>
      <p:bldP spid="89" grpId="1"/>
      <p:bldP spid="93" grpId="1"/>
      <p:bldP spid="9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FBCF-3CB4-4F44-A7A1-5BDDE7D6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/>
              <a:t>Kubernetes Service</a:t>
            </a:r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F225F63-6B1A-6C4B-90C3-CDDD62E5DBB6}"/>
              </a:ext>
            </a:extLst>
          </p:cNvPr>
          <p:cNvSpPr/>
          <p:nvPr/>
        </p:nvSpPr>
        <p:spPr>
          <a:xfrm rot="5400000">
            <a:off x="1413254" y="3012869"/>
            <a:ext cx="5058183" cy="4537644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B2F51C-1958-744B-8856-AA47732367C1}"/>
              </a:ext>
            </a:extLst>
          </p:cNvPr>
          <p:cNvSpPr/>
          <p:nvPr/>
        </p:nvSpPr>
        <p:spPr>
          <a:xfrm>
            <a:off x="2953491" y="3941318"/>
            <a:ext cx="2016144" cy="1981957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Graphic 5" descr="Box">
            <a:extLst>
              <a:ext uri="{FF2B5EF4-FFF2-40B4-BE49-F238E27FC236}">
                <a16:creationId xmlns:a16="http://schemas.microsoft.com/office/drawing/2014/main" id="{EA0FDD74-028E-8147-A84F-C3485CB5A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975" y="4677172"/>
            <a:ext cx="1119739" cy="1119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5D4090-39A6-754C-995C-385B9E041547}"/>
              </a:ext>
            </a:extLst>
          </p:cNvPr>
          <p:cNvSpPr txBox="1"/>
          <p:nvPr/>
        </p:nvSpPr>
        <p:spPr>
          <a:xfrm>
            <a:off x="2948499" y="3173158"/>
            <a:ext cx="2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Worker Node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4B3BE-6B54-594E-9BD1-838F91F0D4D5}"/>
              </a:ext>
            </a:extLst>
          </p:cNvPr>
          <p:cNvSpPr/>
          <p:nvPr/>
        </p:nvSpPr>
        <p:spPr>
          <a:xfrm>
            <a:off x="1673523" y="6186980"/>
            <a:ext cx="4537646" cy="499028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kubelet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8686E-BC1B-5A4B-895F-139DC49D0E27}"/>
              </a:ext>
            </a:extLst>
          </p:cNvPr>
          <p:cNvSpPr/>
          <p:nvPr/>
        </p:nvSpPr>
        <p:spPr>
          <a:xfrm>
            <a:off x="2760494" y="6731898"/>
            <a:ext cx="2312955" cy="49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Docker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F188C-4703-A242-BF80-69C0CDEF5B67}"/>
              </a:ext>
            </a:extLst>
          </p:cNvPr>
          <p:cNvSpPr txBox="1"/>
          <p:nvPr/>
        </p:nvSpPr>
        <p:spPr>
          <a:xfrm>
            <a:off x="3385974" y="4164601"/>
            <a:ext cx="1687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Pod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51007-F85B-FA4B-93DB-52C01210FE8F}"/>
              </a:ext>
            </a:extLst>
          </p:cNvPr>
          <p:cNvSpPr txBox="1"/>
          <p:nvPr/>
        </p:nvSpPr>
        <p:spPr>
          <a:xfrm>
            <a:off x="4225559" y="4989655"/>
            <a:ext cx="83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C1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09E1043-1186-874B-B8F7-017D4402F17C}"/>
              </a:ext>
            </a:extLst>
          </p:cNvPr>
          <p:cNvSpPr/>
          <p:nvPr/>
        </p:nvSpPr>
        <p:spPr>
          <a:xfrm rot="5400000">
            <a:off x="9371560" y="3012867"/>
            <a:ext cx="5058183" cy="4537644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96AA0F-C0B0-694A-9A96-8C8A8EF9E452}"/>
              </a:ext>
            </a:extLst>
          </p:cNvPr>
          <p:cNvSpPr/>
          <p:nvPr/>
        </p:nvSpPr>
        <p:spPr>
          <a:xfrm>
            <a:off x="10911797" y="3941318"/>
            <a:ext cx="2016144" cy="1981957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4" name="Graphic 13" descr="Box">
            <a:extLst>
              <a:ext uri="{FF2B5EF4-FFF2-40B4-BE49-F238E27FC236}">
                <a16:creationId xmlns:a16="http://schemas.microsoft.com/office/drawing/2014/main" id="{A399B678-594D-554E-9F0E-CFD8C1FAF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4281" y="4677172"/>
            <a:ext cx="1119739" cy="1119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C1B618-209B-D24F-956A-346FB4C016B4}"/>
              </a:ext>
            </a:extLst>
          </p:cNvPr>
          <p:cNvSpPr txBox="1"/>
          <p:nvPr/>
        </p:nvSpPr>
        <p:spPr>
          <a:xfrm>
            <a:off x="10950576" y="3177739"/>
            <a:ext cx="2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Worker Node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3368E-CC62-9048-84B6-7F77484E086E}"/>
              </a:ext>
            </a:extLst>
          </p:cNvPr>
          <p:cNvSpPr/>
          <p:nvPr/>
        </p:nvSpPr>
        <p:spPr>
          <a:xfrm>
            <a:off x="9631828" y="6186978"/>
            <a:ext cx="4537646" cy="499028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kubelet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D694A2-5FE3-7D4E-997D-B276D9962B2A}"/>
              </a:ext>
            </a:extLst>
          </p:cNvPr>
          <p:cNvSpPr/>
          <p:nvPr/>
        </p:nvSpPr>
        <p:spPr>
          <a:xfrm>
            <a:off x="10718800" y="6731896"/>
            <a:ext cx="2312955" cy="49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Docker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2D05D-CDA8-A049-A974-B45EFA456FD7}"/>
              </a:ext>
            </a:extLst>
          </p:cNvPr>
          <p:cNvSpPr txBox="1"/>
          <p:nvPr/>
        </p:nvSpPr>
        <p:spPr>
          <a:xfrm>
            <a:off x="11344281" y="4233245"/>
            <a:ext cx="1700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Pod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169E4-21B7-8746-8C8E-C4D535393C3C}"/>
              </a:ext>
            </a:extLst>
          </p:cNvPr>
          <p:cNvSpPr txBox="1"/>
          <p:nvPr/>
        </p:nvSpPr>
        <p:spPr>
          <a:xfrm>
            <a:off x="12196135" y="4955705"/>
            <a:ext cx="83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499447-1157-A946-A01E-B97D4E7CF596}"/>
              </a:ext>
            </a:extLst>
          </p:cNvPr>
          <p:cNvSpPr/>
          <p:nvPr/>
        </p:nvSpPr>
        <p:spPr>
          <a:xfrm>
            <a:off x="2240261" y="3701186"/>
            <a:ext cx="11456610" cy="2363893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2D25D4-763D-114F-88E1-7610F498C991}"/>
              </a:ext>
            </a:extLst>
          </p:cNvPr>
          <p:cNvSpPr txBox="1"/>
          <p:nvPr/>
        </p:nvSpPr>
        <p:spPr>
          <a:xfrm>
            <a:off x="7092192" y="3699642"/>
            <a:ext cx="204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Service A</a:t>
            </a:r>
          </a:p>
          <a:p>
            <a:r>
              <a:rPr lang="en-US" sz="2800" dirty="0"/>
              <a:t> 10.10.9.2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AACC9-83C3-5342-93D0-10238E9BBC36}"/>
              </a:ext>
            </a:extLst>
          </p:cNvPr>
          <p:cNvSpPr txBox="1"/>
          <p:nvPr/>
        </p:nvSpPr>
        <p:spPr>
          <a:xfrm>
            <a:off x="4574707" y="5529991"/>
            <a:ext cx="195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10.10.10.3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B6770-CB1C-EE4E-A7B7-CB196F849726}"/>
              </a:ext>
            </a:extLst>
          </p:cNvPr>
          <p:cNvSpPr txBox="1"/>
          <p:nvPr/>
        </p:nvSpPr>
        <p:spPr>
          <a:xfrm>
            <a:off x="9547880" y="5523756"/>
            <a:ext cx="195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10.10.10.4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0C25AD-6339-A84A-A87F-FE056A7A73B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942346" y="1719128"/>
            <a:ext cx="4055894" cy="1033472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916187-31A4-944C-9DDE-0BA0513ED29A}"/>
              </a:ext>
            </a:extLst>
          </p:cNvPr>
          <p:cNvCxnSpPr>
            <a:cxnSpLocks/>
          </p:cNvCxnSpPr>
          <p:nvPr/>
        </p:nvCxnSpPr>
        <p:spPr>
          <a:xfrm flipH="1">
            <a:off x="3989715" y="3680713"/>
            <a:ext cx="4014976" cy="20473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4FFAF8-E72D-4F44-AAA0-8ED6812EF7AD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961563" y="3720514"/>
            <a:ext cx="28153" cy="22080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CA3884-B009-7A46-BEA6-FB7D89DD5C67}"/>
              </a:ext>
            </a:extLst>
          </p:cNvPr>
          <p:cNvCxnSpPr>
            <a:cxnSpLocks/>
          </p:cNvCxnSpPr>
          <p:nvPr/>
        </p:nvCxnSpPr>
        <p:spPr>
          <a:xfrm flipH="1" flipV="1">
            <a:off x="8003054" y="3692205"/>
            <a:ext cx="3897598" cy="4872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1B0425-9C5A-8B47-AA91-2ABEC3097F3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1903428" y="3791461"/>
            <a:ext cx="16441" cy="149856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s">
            <a:extLst>
              <a:ext uri="{FF2B5EF4-FFF2-40B4-BE49-F238E27FC236}">
                <a16:creationId xmlns:a16="http://schemas.microsoft.com/office/drawing/2014/main" id="{7AA06D65-F0A4-9C4F-B348-6A8651D4C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1509" y="856131"/>
            <a:ext cx="1193460" cy="11934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6EDE17-F5F1-654F-83D0-5E0D203AEA33}"/>
              </a:ext>
            </a:extLst>
          </p:cNvPr>
          <p:cNvSpPr txBox="1"/>
          <p:nvPr/>
        </p:nvSpPr>
        <p:spPr>
          <a:xfrm>
            <a:off x="6686127" y="2958750"/>
            <a:ext cx="25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/>
            <a:r>
              <a:rPr lang="en-US" dirty="0"/>
              <a:t>Load Balancing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A5FBAF-4BFE-2642-9E02-ECE0CC22146F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7985154" y="1783380"/>
            <a:ext cx="3915498" cy="969218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B62EBF-3C66-F14B-9286-DB66ADF05F6B}"/>
              </a:ext>
            </a:extLst>
          </p:cNvPr>
          <p:cNvCxnSpPr>
            <a:cxnSpLocks/>
          </p:cNvCxnSpPr>
          <p:nvPr/>
        </p:nvCxnSpPr>
        <p:spPr>
          <a:xfrm flipH="1" flipV="1">
            <a:off x="3942345" y="2765482"/>
            <a:ext cx="3979154" cy="914855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6F154D-9BCA-5E4C-8A83-955E73CD8849}"/>
              </a:ext>
            </a:extLst>
          </p:cNvPr>
          <p:cNvCxnSpPr>
            <a:cxnSpLocks/>
          </p:cNvCxnSpPr>
          <p:nvPr/>
        </p:nvCxnSpPr>
        <p:spPr>
          <a:xfrm flipH="1">
            <a:off x="7921498" y="2774096"/>
            <a:ext cx="3923321" cy="878951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83D761E-A26C-3140-AF85-040D35C459A0}"/>
              </a:ext>
            </a:extLst>
          </p:cNvPr>
          <p:cNvSpPr/>
          <p:nvPr/>
        </p:nvSpPr>
        <p:spPr>
          <a:xfrm>
            <a:off x="3834113" y="2678001"/>
            <a:ext cx="248629" cy="2954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9391AE-8CCB-5641-977C-023A8EA8F0A2}"/>
              </a:ext>
            </a:extLst>
          </p:cNvPr>
          <p:cNvSpPr/>
          <p:nvPr/>
        </p:nvSpPr>
        <p:spPr>
          <a:xfrm>
            <a:off x="11795554" y="2617756"/>
            <a:ext cx="248629" cy="2954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5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5" grpId="0"/>
      <p:bldP spid="16" grpId="0" animBg="1"/>
      <p:bldP spid="17" grpId="0" animBg="1"/>
      <p:bldP spid="18" grpId="0"/>
      <p:bldP spid="19" grpId="0"/>
      <p:bldP spid="20" grpId="0" animBg="1"/>
      <p:bldP spid="21" grpId="0"/>
      <p:bldP spid="21" grpId="1"/>
      <p:bldP spid="22" grpId="0"/>
      <p:bldP spid="23" grpId="0"/>
      <p:bldP spid="33" grpId="0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E6D1-B0BB-9240-814D-BD6FC821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DevOps - 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4BBAC-45DE-0C4E-B3EA-A447177D4C02}"/>
              </a:ext>
            </a:extLst>
          </p:cNvPr>
          <p:cNvSpPr txBox="1"/>
          <p:nvPr/>
        </p:nvSpPr>
        <p:spPr>
          <a:xfrm>
            <a:off x="2489200" y="2343227"/>
            <a:ext cx="11963400" cy="58785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All in One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Simplified Interface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Easy to integrate with other tools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Has On-Prem and Cloud flavor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Supports – Any Language, Any Platform, Any Cloud  </a:t>
            </a:r>
          </a:p>
          <a:p>
            <a:pPr marL="355600" marR="5080" indent="-342900" algn="just">
              <a:lnSpc>
                <a:spcPct val="200000"/>
              </a:lnSpc>
              <a:spcBef>
                <a:spcPts val="40"/>
              </a:spcBef>
              <a:buFont typeface="Courier New" panose="02070309020205020404" pitchFamily="49" charset="0"/>
              <a:buChar char="o"/>
            </a:pPr>
            <a:r>
              <a:rPr lang="en-US" sz="2200" spc="-50" dirty="0">
                <a:solidFill>
                  <a:srgbClr val="3F3F3F"/>
                </a:solidFill>
                <a:latin typeface="Lucida Sans"/>
              </a:rPr>
              <a:t>Reliable, Scalable and Secure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FCD731A-7130-D249-858D-93E8198DC609}"/>
              </a:ext>
            </a:extLst>
          </p:cNvPr>
          <p:cNvSpPr/>
          <p:nvPr/>
        </p:nvSpPr>
        <p:spPr>
          <a:xfrm>
            <a:off x="1803400" y="1918930"/>
            <a:ext cx="12649200" cy="5472470"/>
          </a:xfrm>
          <a:custGeom>
            <a:avLst/>
            <a:gdLst/>
            <a:ahLst/>
            <a:cxnLst/>
            <a:rect l="l" t="t" r="r" b="b"/>
            <a:pathLst>
              <a:path w="13164819" h="1838325">
                <a:moveTo>
                  <a:pt x="0" y="217577"/>
                </a:moveTo>
                <a:lnTo>
                  <a:pt x="5746" y="167689"/>
                </a:lnTo>
                <a:lnTo>
                  <a:pt x="22114" y="121892"/>
                </a:lnTo>
                <a:lnTo>
                  <a:pt x="47799" y="81493"/>
                </a:lnTo>
                <a:lnTo>
                  <a:pt x="81493" y="47799"/>
                </a:lnTo>
                <a:lnTo>
                  <a:pt x="121891" y="22114"/>
                </a:lnTo>
                <a:lnTo>
                  <a:pt x="167688" y="5746"/>
                </a:lnTo>
                <a:lnTo>
                  <a:pt x="217576" y="0"/>
                </a:lnTo>
                <a:lnTo>
                  <a:pt x="12946723" y="0"/>
                </a:lnTo>
                <a:lnTo>
                  <a:pt x="12996611" y="5746"/>
                </a:lnTo>
                <a:lnTo>
                  <a:pt x="13042407" y="22114"/>
                </a:lnTo>
                <a:lnTo>
                  <a:pt x="13082806" y="47799"/>
                </a:lnTo>
                <a:lnTo>
                  <a:pt x="13116500" y="81493"/>
                </a:lnTo>
                <a:lnTo>
                  <a:pt x="13142185" y="121892"/>
                </a:lnTo>
                <a:lnTo>
                  <a:pt x="13158553" y="167689"/>
                </a:lnTo>
                <a:lnTo>
                  <a:pt x="13164300" y="217577"/>
                </a:lnTo>
                <a:lnTo>
                  <a:pt x="13164300" y="1620222"/>
                </a:lnTo>
                <a:lnTo>
                  <a:pt x="13158553" y="1670110"/>
                </a:lnTo>
                <a:lnTo>
                  <a:pt x="13142185" y="1715907"/>
                </a:lnTo>
                <a:lnTo>
                  <a:pt x="13116500" y="1756305"/>
                </a:lnTo>
                <a:lnTo>
                  <a:pt x="13082806" y="1790000"/>
                </a:lnTo>
                <a:lnTo>
                  <a:pt x="13042407" y="1815685"/>
                </a:lnTo>
                <a:lnTo>
                  <a:pt x="12996611" y="1832053"/>
                </a:lnTo>
                <a:lnTo>
                  <a:pt x="12946723" y="1837800"/>
                </a:lnTo>
                <a:lnTo>
                  <a:pt x="217576" y="1837800"/>
                </a:lnTo>
                <a:lnTo>
                  <a:pt x="167688" y="1832053"/>
                </a:lnTo>
                <a:lnTo>
                  <a:pt x="121891" y="1815685"/>
                </a:lnTo>
                <a:lnTo>
                  <a:pt x="81493" y="1790000"/>
                </a:lnTo>
                <a:lnTo>
                  <a:pt x="47799" y="1756305"/>
                </a:lnTo>
                <a:lnTo>
                  <a:pt x="22114" y="1715907"/>
                </a:lnTo>
                <a:lnTo>
                  <a:pt x="5746" y="1670110"/>
                </a:lnTo>
                <a:lnTo>
                  <a:pt x="0" y="1620222"/>
                </a:lnTo>
                <a:lnTo>
                  <a:pt x="0" y="217577"/>
                </a:lnTo>
                <a:close/>
              </a:path>
            </a:pathLst>
          </a:custGeom>
          <a:ln w="9525">
            <a:solidFill>
              <a:srgbClr val="5B9BD5"/>
            </a:solidFill>
          </a:ln>
          <a:effectLst>
            <a:outerShdw blurRad="50800" dist="50800" dir="5400000" algn="ctr" rotWithShape="0">
              <a:srgbClr val="00AA99"/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81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16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9014-56E3-074D-8FC5-89AEB57DB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6256000" cy="893274"/>
          </a:xfrm>
        </p:spPr>
        <p:txBody>
          <a:bodyPr>
            <a:normAutofit/>
          </a:bodyPr>
          <a:lstStyle/>
          <a:p>
            <a:r>
              <a:rPr lang="en-IN" sz="5400" dirty="0"/>
              <a:t>Kind: Deployment</a:t>
            </a:r>
            <a:endParaRPr lang="en-US" sz="5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A67A337-494F-BB4E-A75F-E0B9C75E34A0}"/>
              </a:ext>
            </a:extLst>
          </p:cNvPr>
          <p:cNvSpPr/>
          <p:nvPr/>
        </p:nvSpPr>
        <p:spPr>
          <a:xfrm>
            <a:off x="584201" y="2093210"/>
            <a:ext cx="14935200" cy="5221990"/>
          </a:xfrm>
          <a:custGeom>
            <a:avLst/>
            <a:gdLst/>
            <a:ahLst/>
            <a:cxnLst/>
            <a:rect l="l" t="t" r="r" b="b"/>
            <a:pathLst>
              <a:path w="12981940" h="2696845">
                <a:moveTo>
                  <a:pt x="0" y="129305"/>
                </a:moveTo>
                <a:lnTo>
                  <a:pt x="10161" y="78973"/>
                </a:lnTo>
                <a:lnTo>
                  <a:pt x="37872" y="37872"/>
                </a:lnTo>
                <a:lnTo>
                  <a:pt x="78973" y="10161"/>
                </a:lnTo>
                <a:lnTo>
                  <a:pt x="129304" y="0"/>
                </a:lnTo>
                <a:lnTo>
                  <a:pt x="12852295" y="0"/>
                </a:lnTo>
                <a:lnTo>
                  <a:pt x="12902626" y="10161"/>
                </a:lnTo>
                <a:lnTo>
                  <a:pt x="12943727" y="37872"/>
                </a:lnTo>
                <a:lnTo>
                  <a:pt x="12971438" y="78973"/>
                </a:lnTo>
                <a:lnTo>
                  <a:pt x="12981600" y="129305"/>
                </a:lnTo>
                <a:lnTo>
                  <a:pt x="12981600" y="2567395"/>
                </a:lnTo>
                <a:lnTo>
                  <a:pt x="12971438" y="2617726"/>
                </a:lnTo>
                <a:lnTo>
                  <a:pt x="12943727" y="2658827"/>
                </a:lnTo>
                <a:lnTo>
                  <a:pt x="12902626" y="2686538"/>
                </a:lnTo>
                <a:lnTo>
                  <a:pt x="12852295" y="2696700"/>
                </a:lnTo>
                <a:lnTo>
                  <a:pt x="129304" y="2696700"/>
                </a:lnTo>
                <a:lnTo>
                  <a:pt x="78973" y="2686538"/>
                </a:lnTo>
                <a:lnTo>
                  <a:pt x="37872" y="2658827"/>
                </a:lnTo>
                <a:lnTo>
                  <a:pt x="10161" y="2617726"/>
                </a:lnTo>
                <a:lnTo>
                  <a:pt x="0" y="2567395"/>
                </a:lnTo>
                <a:lnTo>
                  <a:pt x="0" y="129305"/>
                </a:lnTo>
                <a:close/>
              </a:path>
            </a:pathLst>
          </a:custGeom>
          <a:ln w="9525">
            <a:solidFill>
              <a:srgbClr val="5B9BD5"/>
            </a:solidFill>
          </a:ln>
          <a:effectLst>
            <a:outerShdw blurRad="50800" dist="50800" dir="5400000" algn="ctr" rotWithShape="0">
              <a:srgbClr val="00AA99"/>
            </a:outerShdw>
          </a:effectLst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0C0A9E6-C11E-9547-ACC6-03603DF2B65E}"/>
              </a:ext>
            </a:extLst>
          </p:cNvPr>
          <p:cNvSpPr txBox="1"/>
          <p:nvPr/>
        </p:nvSpPr>
        <p:spPr>
          <a:xfrm>
            <a:off x="847173" y="2346048"/>
            <a:ext cx="8197150" cy="4808339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632186" indent="-609608">
              <a:spcBef>
                <a:spcPts val="2213"/>
              </a:spcBef>
              <a:buFont typeface="Courier New"/>
              <a:buChar char="o"/>
              <a:tabLst>
                <a:tab pos="632186" algn="l"/>
              </a:tabLst>
            </a:pPr>
            <a:r>
              <a:rPr lang="en-IN" sz="2844" spc="-89" dirty="0">
                <a:solidFill>
                  <a:srgbClr val="3F3F3F"/>
                </a:solidFill>
                <a:latin typeface="Lucida Sans"/>
                <a:cs typeface="Lucida Sans"/>
              </a:rPr>
              <a:t>Deployment Controller defines the state of Deployment Objects, like Pods and ReplicaSets</a:t>
            </a:r>
          </a:p>
          <a:p>
            <a:pPr marL="632186" indent="-609608">
              <a:spcBef>
                <a:spcPts val="2213"/>
              </a:spcBef>
              <a:buFont typeface="Courier New"/>
              <a:buChar char="o"/>
              <a:tabLst>
                <a:tab pos="632186" algn="l"/>
              </a:tabLst>
            </a:pPr>
            <a:r>
              <a:rPr lang="en-IN" sz="2844" spc="-89" dirty="0">
                <a:solidFill>
                  <a:srgbClr val="3F3F3F"/>
                </a:solidFill>
                <a:latin typeface="Lucida Sans"/>
                <a:cs typeface="Lucida Sans"/>
              </a:rPr>
              <a:t>Deployments are used to create and deploy, scale, monitor and roll back</a:t>
            </a:r>
          </a:p>
          <a:p>
            <a:pPr marL="632186" indent="-609608">
              <a:spcBef>
                <a:spcPts val="2213"/>
              </a:spcBef>
              <a:buFont typeface="Courier New"/>
              <a:buChar char="o"/>
              <a:tabLst>
                <a:tab pos="632186" algn="l"/>
              </a:tabLst>
            </a:pPr>
            <a:r>
              <a:rPr lang="en-IN" sz="2844" spc="-89" dirty="0">
                <a:solidFill>
                  <a:srgbClr val="3F3F3F"/>
                </a:solidFill>
                <a:latin typeface="Lucida Sans"/>
                <a:cs typeface="Lucida Sans"/>
              </a:rPr>
              <a:t>Manage the state of Pods and ReplicaSets on the system</a:t>
            </a:r>
          </a:p>
          <a:p>
            <a:pPr marL="632186" indent="-609608">
              <a:spcBef>
                <a:spcPts val="2213"/>
              </a:spcBef>
              <a:buFont typeface="Courier New"/>
              <a:buChar char="o"/>
              <a:tabLst>
                <a:tab pos="632186" algn="l"/>
              </a:tabLst>
            </a:pPr>
            <a:r>
              <a:rPr lang="en-IN" sz="2844" spc="-89" dirty="0">
                <a:solidFill>
                  <a:srgbClr val="3F3F3F"/>
                </a:solidFill>
                <a:latin typeface="Lucida Sans"/>
                <a:cs typeface="Lucida Sans"/>
              </a:rPr>
              <a:t>Make application highly available, scalable and self-healing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940DA74-38F0-A343-90EF-419D9FD4A9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44323" y="1219200"/>
            <a:ext cx="7008477" cy="70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10877</TotalTime>
  <Words>524</Words>
  <Application>Microsoft Macintosh PowerPoint</Application>
  <PresentationFormat>Custom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American Typewriter</vt:lpstr>
      <vt:lpstr>Arial</vt:lpstr>
      <vt:lpstr>Book Antiqua</vt:lpstr>
      <vt:lpstr>Bookman Old Style</vt:lpstr>
      <vt:lpstr>Calibri</vt:lpstr>
      <vt:lpstr>Cooper Black</vt:lpstr>
      <vt:lpstr>Copperplate Gothic Bold</vt:lpstr>
      <vt:lpstr>Courier New</vt:lpstr>
      <vt:lpstr>Lucida Sans</vt:lpstr>
      <vt:lpstr>Wingdings</vt:lpstr>
      <vt:lpstr>1_Office Theme</vt:lpstr>
      <vt:lpstr>PowerPoint Presentation</vt:lpstr>
      <vt:lpstr>PowerPoint Presentation</vt:lpstr>
      <vt:lpstr>Agenda</vt:lpstr>
      <vt:lpstr>Deploying Infrastructure</vt:lpstr>
      <vt:lpstr>CI/CD End-to-End </vt:lpstr>
      <vt:lpstr>Kubernetes Service</vt:lpstr>
      <vt:lpstr>Azure DevOps - Benefits</vt:lpstr>
      <vt:lpstr>PowerPoint Presentation</vt:lpstr>
      <vt:lpstr>Kind: 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Mamta Jha</dc:creator>
  <cp:lastModifiedBy>Mamta Jha</cp:lastModifiedBy>
  <cp:revision>659</cp:revision>
  <dcterms:created xsi:type="dcterms:W3CDTF">2020-06-05T13:09:58Z</dcterms:created>
  <dcterms:modified xsi:type="dcterms:W3CDTF">2020-06-22T12:53:58Z</dcterms:modified>
</cp:coreProperties>
</file>